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006C-569F-429B-B4C4-864C280B027A}" type="datetimeFigureOut">
              <a:rPr lang="fa-IR" smtClean="0"/>
              <a:t>17/08/1445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EE9A4-6A80-411B-B321-CB9F2F811D7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12838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006C-569F-429B-B4C4-864C280B027A}" type="datetimeFigureOut">
              <a:rPr lang="fa-IR" smtClean="0"/>
              <a:t>17/08/1445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EE9A4-6A80-411B-B321-CB9F2F811D7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83407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006C-569F-429B-B4C4-864C280B027A}" type="datetimeFigureOut">
              <a:rPr lang="fa-IR" smtClean="0"/>
              <a:t>17/08/1445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EE9A4-6A80-411B-B321-CB9F2F811D7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741898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006C-569F-429B-B4C4-864C280B027A}" type="datetimeFigureOut">
              <a:rPr lang="fa-IR" smtClean="0"/>
              <a:t>17/08/1445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EE9A4-6A80-411B-B321-CB9F2F811D7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777521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006C-569F-429B-B4C4-864C280B027A}" type="datetimeFigureOut">
              <a:rPr lang="fa-IR" smtClean="0"/>
              <a:t>17/08/1445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EE9A4-6A80-411B-B321-CB9F2F811D7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680478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006C-569F-429B-B4C4-864C280B027A}" type="datetimeFigureOut">
              <a:rPr lang="fa-IR" smtClean="0"/>
              <a:t>17/08/1445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EE9A4-6A80-411B-B321-CB9F2F811D7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9484379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006C-569F-429B-B4C4-864C280B027A}" type="datetimeFigureOut">
              <a:rPr lang="fa-IR" smtClean="0"/>
              <a:t>17/08/1445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EE9A4-6A80-411B-B321-CB9F2F811D7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753365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006C-569F-429B-B4C4-864C280B027A}" type="datetimeFigureOut">
              <a:rPr lang="fa-IR" smtClean="0"/>
              <a:t>17/08/1445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EE9A4-6A80-411B-B321-CB9F2F811D7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207565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006C-569F-429B-B4C4-864C280B027A}" type="datetimeFigureOut">
              <a:rPr lang="fa-IR" smtClean="0"/>
              <a:t>17/08/1445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EE9A4-6A80-411B-B321-CB9F2F811D7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58140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006C-569F-429B-B4C4-864C280B027A}" type="datetimeFigureOut">
              <a:rPr lang="fa-IR" smtClean="0"/>
              <a:t>17/08/1445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EE9A4-6A80-411B-B321-CB9F2F811D7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83198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006C-569F-429B-B4C4-864C280B027A}" type="datetimeFigureOut">
              <a:rPr lang="fa-IR" smtClean="0"/>
              <a:t>17/08/1445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EE9A4-6A80-411B-B321-CB9F2F811D7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76215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006C-569F-429B-B4C4-864C280B027A}" type="datetimeFigureOut">
              <a:rPr lang="fa-IR" smtClean="0"/>
              <a:t>17/08/1445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EE9A4-6A80-411B-B321-CB9F2F811D7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61040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006C-569F-429B-B4C4-864C280B027A}" type="datetimeFigureOut">
              <a:rPr lang="fa-IR" smtClean="0"/>
              <a:t>17/08/1445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EE9A4-6A80-411B-B321-CB9F2F811D7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4034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006C-569F-429B-B4C4-864C280B027A}" type="datetimeFigureOut">
              <a:rPr lang="fa-IR" smtClean="0"/>
              <a:t>17/08/1445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EE9A4-6A80-411B-B321-CB9F2F811D7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18230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006C-569F-429B-B4C4-864C280B027A}" type="datetimeFigureOut">
              <a:rPr lang="fa-IR" smtClean="0"/>
              <a:t>17/08/1445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EE9A4-6A80-411B-B321-CB9F2F811D7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69286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F006C-569F-429B-B4C4-864C280B027A}" type="datetimeFigureOut">
              <a:rPr lang="fa-IR" smtClean="0"/>
              <a:t>17/08/1445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EE9A4-6A80-411B-B321-CB9F2F811D7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57392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0DCF006C-569F-429B-B4C4-864C280B027A}" type="datetimeFigureOut">
              <a:rPr lang="fa-IR" smtClean="0"/>
              <a:t>17/08/1445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2BAEE9A4-6A80-411B-B321-CB9F2F811D7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88097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0DCF006C-569F-429B-B4C4-864C280B027A}" type="datetimeFigureOut">
              <a:rPr lang="fa-IR" smtClean="0"/>
              <a:t>17/08/1445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2BAEE9A4-6A80-411B-B321-CB9F2F811D74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098215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1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857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web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genomicscenter.ir/cpane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566C0-7C6E-E117-0660-66226B5D3A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7889" y="2635349"/>
            <a:ext cx="8676222" cy="3200400"/>
          </a:xfrm>
        </p:spPr>
        <p:txBody>
          <a:bodyPr/>
          <a:lstStyle/>
          <a:p>
            <a:r>
              <a:rPr lang="en-US" b="1" dirty="0" err="1"/>
              <a:t>PharmaCoGenomics</a:t>
            </a:r>
            <a:endParaRPr lang="fa-IR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E2B564-D038-3A69-0B12-738C4C0210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895" y="984739"/>
            <a:ext cx="4598211" cy="388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913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F0B05FE-885E-B1FF-A4FA-1798C5EAE2DF}"/>
              </a:ext>
            </a:extLst>
          </p:cNvPr>
          <p:cNvSpPr txBox="1"/>
          <p:nvPr/>
        </p:nvSpPr>
        <p:spPr>
          <a:xfrm>
            <a:off x="671317" y="1674056"/>
            <a:ext cx="10621108" cy="4311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200000"/>
              </a:lnSpc>
              <a:spcAft>
                <a:spcPts val="800"/>
              </a:spcAft>
            </a:pPr>
            <a:r>
              <a:rPr lang="fa-I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کدهایی که در اسکریپت های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php</a:t>
            </a:r>
            <a:r>
              <a:rPr lang="fa-I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مینویسیم باید در داخل تگ های آغاز و پایان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php</a:t>
            </a:r>
            <a:r>
              <a:rPr lang="fa-I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قرار دهیم. زمانی که سرور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php</a:t>
            </a:r>
            <a:r>
              <a:rPr lang="fa-I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اسکریپتی را اجرا می کند، به دنبال تگ های مشخص کننده کد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php</a:t>
            </a:r>
            <a:r>
              <a:rPr lang="fa-I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میگردد و با کمک این تگها کدهای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php</a:t>
            </a:r>
            <a:r>
              <a:rPr lang="fa-I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را از سایر کد ها تشخیص می دهد. آغاز و پایان یک برنامه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PHP</a:t>
            </a:r>
            <a:r>
              <a:rPr lang="fa-I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را با دو عبارت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php</a:t>
            </a:r>
            <a:r>
              <a:rPr lang="fa-I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?&gt;</a:t>
            </a:r>
            <a:r>
              <a:rPr lang="fa-I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و </a:t>
            </a:r>
            <a:r>
              <a:rPr lang="fa-I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&lt;?</a:t>
            </a:r>
            <a:r>
              <a:rPr lang="fa-I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مشخص می</a:t>
            </a:r>
            <a:r>
              <a:rPr lang="fa-I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mbria" panose="02040503050406030204" pitchFamily="18" charset="0"/>
              </a:rPr>
              <a:t>‌</a:t>
            </a:r>
            <a:r>
              <a:rPr lang="fa-I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کنیم. در واقع تمامی کدها و دستورات برنامه بین این دو بخش قرار می گیرند. در زیر مثالی را با هم مرور می کنیم :</a:t>
            </a:r>
            <a:endParaRPr lang="en-US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algn="l" rtl="0">
              <a:lnSpc>
                <a:spcPct val="200000"/>
              </a:lnSpc>
              <a:spcAft>
                <a:spcPts val="800"/>
              </a:spcAft>
            </a:pP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&lt;?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php</a:t>
            </a:r>
            <a:endParaRPr lang="en-US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indent="457200" algn="l" rtl="0">
              <a:lnSpc>
                <a:spcPct val="200000"/>
              </a:lnSpc>
              <a:spcAft>
                <a:spcPts val="800"/>
              </a:spcAft>
            </a:pP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Code...</a:t>
            </a:r>
            <a:endParaRPr lang="en-US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algn="l" rtl="0">
              <a:lnSpc>
                <a:spcPct val="200000"/>
              </a:lnSpc>
              <a:spcAft>
                <a:spcPts val="800"/>
              </a:spcAft>
            </a:pP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?&gt;</a:t>
            </a:r>
            <a:endParaRPr lang="en-US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algn="just" rtl="1">
              <a:lnSpc>
                <a:spcPct val="200000"/>
              </a:lnSpc>
              <a:spcAft>
                <a:spcPts val="800"/>
              </a:spcAft>
            </a:pPr>
            <a:r>
              <a:rPr lang="fa-I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به عبارت دیگر هر جا این دو دستور را ملاحظه کردید یعنی قرار است در بین آنها یک سری کد یا دستور به زبان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PHP</a:t>
            </a:r>
            <a:r>
              <a:rPr lang="fa-I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نوشته شود.</a:t>
            </a:r>
            <a:endParaRPr lang="en-US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B9C639D-9490-590D-665D-A05881F9C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370450"/>
            <a:ext cx="9905998" cy="1303606"/>
          </a:xfrm>
        </p:spPr>
        <p:txBody>
          <a:bodyPr>
            <a:normAutofit/>
          </a:bodyPr>
          <a:lstStyle/>
          <a:p>
            <a:pPr algn="r"/>
            <a:r>
              <a:rPr lang="fa-IR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نوشتن اولین برنامه به زبان </a:t>
            </a:r>
            <a:r>
              <a:rPr lang="en-US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PHP</a:t>
            </a:r>
            <a:endParaRPr lang="fa-IR" sz="4400" dirty="0"/>
          </a:p>
        </p:txBody>
      </p:sp>
    </p:spTree>
    <p:extLst>
      <p:ext uri="{BB962C8B-B14F-4D97-AF65-F5344CB8AC3E}">
        <p14:creationId xmlns:p14="http://schemas.microsoft.com/office/powerpoint/2010/main" val="3308288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A3EE846-D809-5254-67A7-BFFA0AFEA6D0}"/>
              </a:ext>
            </a:extLst>
          </p:cNvPr>
          <p:cNvSpPr txBox="1"/>
          <p:nvPr/>
        </p:nvSpPr>
        <p:spPr>
          <a:xfrm>
            <a:off x="719382" y="1327475"/>
            <a:ext cx="10498771" cy="4907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در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php</a:t>
            </a:r>
            <a:r>
              <a:rPr lang="fa-I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نیز همانند زبان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c</a:t>
            </a:r>
            <a:r>
              <a:rPr lang="fa-I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باید پایان یک دستورالعمل را با کاراکتر سمی کالن (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;</a:t>
            </a:r>
            <a:r>
              <a:rPr lang="fa-I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) مشخص کنیم.</a:t>
            </a:r>
            <a:endParaRPr lang="en-US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&lt;?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php</a:t>
            </a:r>
            <a:endParaRPr lang="en-US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indent="457200" algn="l" rtl="0"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echo " hello World " ;</a:t>
            </a:r>
            <a:endParaRPr lang="en-US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?&gt;</a:t>
            </a:r>
            <a:endParaRPr lang="en-US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fa-IR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 </a:t>
            </a:r>
            <a:endParaRPr lang="en-US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fa-IR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ادغام زبان برنامه نویسی 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PHP</a:t>
            </a:r>
            <a:r>
              <a:rPr lang="fa-IR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و 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HTML</a:t>
            </a:r>
            <a:endParaRPr lang="en-US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fa-I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اگرچه کدهای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PHP</a:t>
            </a:r>
            <a:r>
              <a:rPr lang="fa-I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را می توان به صورت مشترک با کدهای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HTML</a:t>
            </a:r>
            <a:r>
              <a:rPr lang="fa-I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ادغام کرد ولی هنگامی که صفحه با پسوند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php</a:t>
            </a:r>
            <a:r>
              <a:rPr lang="fa-I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در مرورگر نمایش داده می شود، هیچگونه کد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PHP</a:t>
            </a:r>
            <a:r>
              <a:rPr lang="fa-I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ای در سورس (منبع) صفحه قابل رویت نیست و هنگامیکه کاربری روی صفحه شما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View Page Source</a:t>
            </a:r>
            <a:r>
              <a:rPr lang="fa-I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بزند هیچ چیزی بجز یک سری تگ های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HTML</a:t>
            </a:r>
            <a:r>
              <a:rPr lang="fa-I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نمی بیند! از این رو زبان برنامه نویسی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PHP</a:t>
            </a:r>
            <a:r>
              <a:rPr lang="fa-I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با مخفی کردن کدها امنیت وب سایت را بالا می برد. در مثال های زیر یک نمونه از کدهای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php</a:t>
            </a:r>
            <a:r>
              <a:rPr lang="fa-I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در میان کدهای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html</a:t>
            </a:r>
            <a:r>
              <a:rPr lang="fa-I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نوشته شده و توسط تگ های مربوطه مشخص شده اند :</a:t>
            </a:r>
            <a:endParaRPr lang="en-US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algn="just" rtl="0">
              <a:lnSpc>
                <a:spcPct val="115000"/>
              </a:lnSpc>
              <a:spcAft>
                <a:spcPts val="800"/>
              </a:spcAft>
            </a:pP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&lt;h</a:t>
            </a:r>
            <a:r>
              <a:rPr lang="en-US" dirty="0">
                <a:effectLst/>
                <a:latin typeface="Microsoft Tai Le" panose="020B0502040204020203" pitchFamily="34" charset="0"/>
                <a:ea typeface="Calibri" panose="020F0502020204030204" pitchFamily="34" charset="0"/>
                <a:cs typeface="B Zar" panose="00000400000000000000" pitchFamily="2" charset="-78"/>
              </a:rPr>
              <a:t>1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&gt; This is HTML Header &lt;/h</a:t>
            </a:r>
            <a:r>
              <a:rPr lang="en-US" dirty="0">
                <a:effectLst/>
                <a:latin typeface="Microsoft Tai Le" panose="020B0502040204020203" pitchFamily="34" charset="0"/>
                <a:ea typeface="Calibri" panose="020F0502020204030204" pitchFamily="34" charset="0"/>
                <a:cs typeface="B Zar" panose="00000400000000000000" pitchFamily="2" charset="-78"/>
              </a:rPr>
              <a:t>1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&gt;</a:t>
            </a:r>
          </a:p>
          <a:p>
            <a:pPr algn="just" rtl="0">
              <a:lnSpc>
                <a:spcPct val="115000"/>
              </a:lnSpc>
              <a:spcAft>
                <a:spcPts val="800"/>
              </a:spcAft>
            </a:pP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&lt;?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php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echo " We are learning PHP " ; ?&gt;</a:t>
            </a:r>
          </a:p>
          <a:p>
            <a:pPr algn="just" rtl="0">
              <a:lnSpc>
                <a:spcPct val="115000"/>
              </a:lnSpc>
              <a:spcAft>
                <a:spcPts val="800"/>
              </a:spcAft>
            </a:pP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&lt;p&gt; This is HTML Paragraph &lt;/p&gt;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21828C0-E13B-BBB5-22D2-02739C09D2A4}"/>
              </a:ext>
            </a:extLst>
          </p:cNvPr>
          <p:cNvSpPr txBox="1">
            <a:spLocks/>
          </p:cNvSpPr>
          <p:nvPr/>
        </p:nvSpPr>
        <p:spPr>
          <a:xfrm>
            <a:off x="1015768" y="122344"/>
            <a:ext cx="9905998" cy="13036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fa-IR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پایان دستورالعمل ها</a:t>
            </a:r>
            <a:endParaRPr lang="fa-IR" sz="4400" dirty="0"/>
          </a:p>
        </p:txBody>
      </p:sp>
    </p:spTree>
    <p:extLst>
      <p:ext uri="{BB962C8B-B14F-4D97-AF65-F5344CB8AC3E}">
        <p14:creationId xmlns:p14="http://schemas.microsoft.com/office/powerpoint/2010/main" val="4193986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2C508F6-9E5A-A503-95E6-DF8BC71F3990}"/>
              </a:ext>
            </a:extLst>
          </p:cNvPr>
          <p:cNvSpPr txBox="1"/>
          <p:nvPr/>
        </p:nvSpPr>
        <p:spPr>
          <a:xfrm>
            <a:off x="710834" y="1674139"/>
            <a:ext cx="10339753" cy="46863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کاراکترهای تک کوتیشن و دبل کوتیشن تنها در یک مورد با یکدیگر متفاوتند. آن هم زمانی که در درون خود متغیری را به همراه داشته باشند. به قطعه کد زیر توجه کنید:</a:t>
            </a:r>
            <a:endParaRPr lang="en-US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algn="just" rtl="0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&lt;?</a:t>
            </a:r>
            <a:r>
              <a:rPr lang="en-US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php</a:t>
            </a:r>
            <a:endParaRPr lang="en-US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algn="just" rtl="0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   $a = </a:t>
            </a:r>
            <a:r>
              <a:rPr lang="en-US" sz="1400" dirty="0">
                <a:effectLst/>
                <a:latin typeface="Microsoft Tai Le" panose="020B0502040204020203" pitchFamily="34" charset="0"/>
                <a:ea typeface="Calibri" panose="020F0502020204030204" pitchFamily="34" charset="0"/>
                <a:cs typeface="B Zar" panose="00000400000000000000" pitchFamily="2" charset="-78"/>
              </a:rPr>
              <a:t>10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;</a:t>
            </a:r>
          </a:p>
          <a:p>
            <a:pPr algn="just" rtl="0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   $b = </a:t>
            </a:r>
            <a:r>
              <a:rPr lang="en-US" sz="1400" dirty="0">
                <a:effectLst/>
                <a:latin typeface="Microsoft Tai Le" panose="020B0502040204020203" pitchFamily="34" charset="0"/>
                <a:ea typeface="Calibri" panose="020F0502020204030204" pitchFamily="34" charset="0"/>
                <a:cs typeface="B Zar" panose="00000400000000000000" pitchFamily="2" charset="-78"/>
              </a:rPr>
              <a:t>20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;</a:t>
            </a:r>
          </a:p>
          <a:p>
            <a:pPr algn="just" rtl="0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   echo "a = $a , b = $b" . "&lt;</a:t>
            </a:r>
            <a:r>
              <a:rPr lang="en-US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br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&gt;&lt;</a:t>
            </a:r>
            <a:r>
              <a:rPr lang="en-US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br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&gt;";</a:t>
            </a:r>
          </a:p>
          <a:p>
            <a:pPr algn="just" rtl="0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   echo 'a = $a , b = $b';</a:t>
            </a:r>
          </a:p>
          <a:p>
            <a:pPr algn="just" rtl="0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?&gt;</a:t>
            </a: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fa-I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در قطعه کد بالا سعی شده تا مقادیر دو متغیر 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a</a:t>
            </a:r>
            <a:r>
              <a:rPr lang="fa-I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و 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b</a:t>
            </a:r>
            <a:r>
              <a:rPr lang="fa-I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در خروجی چاپ شود. محدودیتی که در مورد تک کوتیشن وجود دارد این است که قابلیت تشخیص و جایگزینی نام متغیر با مقدار آن را ندارد. خروجی این قطعه کد به صورت زیر است:</a:t>
            </a:r>
            <a:endParaRPr lang="en-US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algn="just" rtl="0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a = </a:t>
            </a:r>
            <a:r>
              <a:rPr lang="en-US" sz="1400" dirty="0">
                <a:effectLst/>
                <a:latin typeface="Microsoft Tai Le" panose="020B0502040204020203" pitchFamily="34" charset="0"/>
                <a:ea typeface="Calibri" panose="020F0502020204030204" pitchFamily="34" charset="0"/>
                <a:cs typeface="B Zar" panose="00000400000000000000" pitchFamily="2" charset="-78"/>
              </a:rPr>
              <a:t>10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, b = </a:t>
            </a:r>
            <a:r>
              <a:rPr lang="en-US" sz="1400" dirty="0">
                <a:effectLst/>
                <a:latin typeface="Microsoft Tai Le" panose="020B0502040204020203" pitchFamily="34" charset="0"/>
                <a:ea typeface="Calibri" panose="020F0502020204030204" pitchFamily="34" charset="0"/>
                <a:cs typeface="B Zar" panose="00000400000000000000" pitchFamily="2" charset="-78"/>
              </a:rPr>
              <a:t>20</a:t>
            </a:r>
            <a:endParaRPr lang="en-US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algn="just" rtl="0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a = $a , b = $b</a:t>
            </a: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fa-I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 </a:t>
            </a:r>
            <a:endParaRPr lang="en-US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3C51372-1C5D-0337-8C73-D19A236E2174}"/>
              </a:ext>
            </a:extLst>
          </p:cNvPr>
          <p:cNvSpPr txBox="1">
            <a:spLocks/>
          </p:cNvSpPr>
          <p:nvPr/>
        </p:nvSpPr>
        <p:spPr>
          <a:xfrm>
            <a:off x="1144589" y="187653"/>
            <a:ext cx="9905998" cy="13036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fa-IR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تفاوت تک کوتیشن ( ' ) و دبل کوتیشن ( " )</a:t>
            </a:r>
            <a:endParaRPr lang="fa-IR" sz="4400" dirty="0"/>
          </a:p>
        </p:txBody>
      </p:sp>
    </p:spTree>
    <p:extLst>
      <p:ext uri="{BB962C8B-B14F-4D97-AF65-F5344CB8AC3E}">
        <p14:creationId xmlns:p14="http://schemas.microsoft.com/office/powerpoint/2010/main" val="2852129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B65D3-645B-560E-BF69-BD1D92691475}"/>
              </a:ext>
            </a:extLst>
          </p:cNvPr>
          <p:cNvSpPr txBox="1"/>
          <p:nvPr/>
        </p:nvSpPr>
        <p:spPr>
          <a:xfrm>
            <a:off x="1000394" y="1659989"/>
            <a:ext cx="10048605" cy="42837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200000"/>
              </a:lnSpc>
              <a:spcAft>
                <a:spcPts val="800"/>
              </a:spcAft>
            </a:pPr>
            <a:r>
              <a:rPr lang="fa-I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در </a:t>
            </a:r>
            <a:r>
              <a:rPr lang="en-US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php</a:t>
            </a:r>
            <a:r>
              <a:rPr lang="fa-I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از کاراکترهای //  برای نوشتن توضیحات تک خطی استفاده می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‌</a:t>
            </a:r>
            <a:r>
              <a:rPr lang="fa-I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شود. البته همانند اسکریپت های پوسته لینوکس، کاراکتر # را هم میتوان برای نوشتن توضیحات تک خطی بکار برد. با کاراکتر های */  و /* هم می‌توان توضیحات چند خطی را اضافه نمود.</a:t>
            </a:r>
            <a:endParaRPr lang="en-US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algn="l" rtl="0">
              <a:lnSpc>
                <a:spcPct val="200000"/>
              </a:lnSpc>
              <a:spcAft>
                <a:spcPts val="800"/>
              </a:spcAft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&lt;?</a:t>
            </a:r>
            <a:r>
              <a:rPr lang="en-US" sz="16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php</a:t>
            </a:r>
            <a:endParaRPr lang="en-US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indent="457200" algn="l" rtl="0">
              <a:lnSpc>
                <a:spcPct val="200000"/>
              </a:lnSpc>
              <a:spcAft>
                <a:spcPts val="800"/>
              </a:spcAft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echo 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"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this is a test 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"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;      // </a:t>
            </a:r>
            <a:r>
              <a:rPr lang="fa-I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این نمونه ای از توضیحات یک خطی است</a:t>
            </a:r>
            <a:endParaRPr lang="en-US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indent="457200" algn="l" rtl="0">
              <a:lnSpc>
                <a:spcPct val="200000"/>
              </a:lnSpc>
              <a:spcAft>
                <a:spcPts val="800"/>
              </a:spcAft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/* </a:t>
            </a:r>
            <a:r>
              <a:rPr lang="fa-I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این هم نمونه ای از توضیحات چند خطی می باشد</a:t>
            </a:r>
            <a:endParaRPr lang="en-US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indent="457200" algn="l" rtl="0">
              <a:lnSpc>
                <a:spcPct val="200000"/>
              </a:lnSpc>
              <a:spcAft>
                <a:spcPts val="800"/>
              </a:spcAft>
            </a:pPr>
            <a:r>
              <a:rPr lang="fa-I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شما برای توضیحات طولانی از این شیوه استفاده نمایید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*/</a:t>
            </a:r>
          </a:p>
          <a:p>
            <a:pPr algn="l" rtl="0">
              <a:lnSpc>
                <a:spcPct val="200000"/>
              </a:lnSpc>
              <a:spcAft>
                <a:spcPts val="800"/>
              </a:spcAft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?&gt;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76D04AB-F4BD-B0DF-15A1-86E126E49F9C}"/>
              </a:ext>
            </a:extLst>
          </p:cNvPr>
          <p:cNvSpPr txBox="1">
            <a:spLocks/>
          </p:cNvSpPr>
          <p:nvPr/>
        </p:nvSpPr>
        <p:spPr>
          <a:xfrm>
            <a:off x="1143001" y="356383"/>
            <a:ext cx="9905998" cy="13036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fa-IR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نوشتن توضیحات یا کامنت در کدهای </a:t>
            </a:r>
            <a:r>
              <a:rPr lang="en-US" sz="2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php</a:t>
            </a:r>
            <a:endParaRPr lang="fa-IR" sz="4400" dirty="0"/>
          </a:p>
        </p:txBody>
      </p:sp>
    </p:spTree>
    <p:extLst>
      <p:ext uri="{BB962C8B-B14F-4D97-AF65-F5344CB8AC3E}">
        <p14:creationId xmlns:p14="http://schemas.microsoft.com/office/powerpoint/2010/main" val="361802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C21E84-A530-1D2E-DC06-BCFD60B2B9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0736" y="678766"/>
            <a:ext cx="9905998" cy="5500468"/>
          </a:xfrm>
        </p:spPr>
        <p:txBody>
          <a:bodyPr/>
          <a:lstStyle/>
          <a:p>
            <a:pPr algn="l" rtl="0">
              <a:lnSpc>
                <a:spcPct val="150000"/>
              </a:lnSpc>
            </a:pPr>
            <a:r>
              <a:rPr lang="en-US" dirty="0">
                <a:solidFill>
                  <a:srgbClr val="92D050"/>
                </a:solidFill>
              </a:rPr>
              <a:t>$insert=</a:t>
            </a:r>
            <a:r>
              <a:rPr lang="en-US" dirty="0" err="1">
                <a:solidFill>
                  <a:srgbClr val="92D050"/>
                </a:solidFill>
              </a:rPr>
              <a:t>mysql_query</a:t>
            </a:r>
            <a:r>
              <a:rPr lang="en-US" dirty="0">
                <a:solidFill>
                  <a:srgbClr val="92D050"/>
                </a:solidFill>
              </a:rPr>
              <a:t>("insert into SNPs values (null,'$RS1','$RS2','$RS3')") or die(</a:t>
            </a:r>
            <a:r>
              <a:rPr lang="en-US" dirty="0" err="1">
                <a:solidFill>
                  <a:srgbClr val="92D050"/>
                </a:solidFill>
              </a:rPr>
              <a:t>mysql_error</a:t>
            </a:r>
            <a:r>
              <a:rPr lang="en-US" dirty="0">
                <a:solidFill>
                  <a:srgbClr val="92D050"/>
                </a:solidFill>
              </a:rPr>
              <a:t>());</a:t>
            </a:r>
          </a:p>
          <a:p>
            <a:pPr algn="l" rtl="0">
              <a:lnSpc>
                <a:spcPct val="150000"/>
              </a:lnSpc>
            </a:pPr>
            <a:r>
              <a:rPr lang="en-US" dirty="0">
                <a:solidFill>
                  <a:srgbClr val="00B0F0"/>
                </a:solidFill>
              </a:rPr>
              <a:t>$result=</a:t>
            </a:r>
            <a:r>
              <a:rPr lang="en-US" dirty="0" err="1">
                <a:solidFill>
                  <a:srgbClr val="00B0F0"/>
                </a:solidFill>
              </a:rPr>
              <a:t>mysql_query</a:t>
            </a:r>
            <a:r>
              <a:rPr lang="en-US" dirty="0">
                <a:solidFill>
                  <a:srgbClr val="00B0F0"/>
                </a:solidFill>
              </a:rPr>
              <a:t>("select*from SNPs where ID='3'") or die (</a:t>
            </a:r>
            <a:r>
              <a:rPr lang="en-US" dirty="0" err="1">
                <a:solidFill>
                  <a:srgbClr val="00B0F0"/>
                </a:solidFill>
              </a:rPr>
              <a:t>mysql_error</a:t>
            </a:r>
            <a:r>
              <a:rPr lang="en-US" dirty="0">
                <a:solidFill>
                  <a:srgbClr val="00B0F0"/>
                </a:solidFill>
              </a:rPr>
              <a:t>());</a:t>
            </a:r>
          </a:p>
          <a:p>
            <a:pPr algn="l" rtl="0">
              <a:lnSpc>
                <a:spcPct val="150000"/>
              </a:lnSpc>
            </a:pPr>
            <a:r>
              <a:rPr lang="en-US" dirty="0">
                <a:solidFill>
                  <a:srgbClr val="00B0F0"/>
                </a:solidFill>
              </a:rPr>
              <a:t>$row=</a:t>
            </a:r>
            <a:r>
              <a:rPr lang="en-US" dirty="0" err="1">
                <a:solidFill>
                  <a:srgbClr val="00B0F0"/>
                </a:solidFill>
              </a:rPr>
              <a:t>mysql_fetch_assoc</a:t>
            </a:r>
            <a:r>
              <a:rPr lang="en-US" dirty="0">
                <a:solidFill>
                  <a:srgbClr val="00B0F0"/>
                </a:solidFill>
              </a:rPr>
              <a:t>($result);</a:t>
            </a:r>
          </a:p>
          <a:p>
            <a:pPr algn="l" rtl="0">
              <a:lnSpc>
                <a:spcPct val="150000"/>
              </a:lnSpc>
            </a:pPr>
            <a:r>
              <a:rPr lang="en-US" dirty="0">
                <a:solidFill>
                  <a:srgbClr val="00B0F0"/>
                </a:solidFill>
              </a:rPr>
              <a:t>$id=$row["id"];</a:t>
            </a:r>
          </a:p>
          <a:p>
            <a:pPr algn="l" rtl="0">
              <a:lnSpc>
                <a:spcPct val="150000"/>
              </a:lnSpc>
            </a:pPr>
            <a:r>
              <a:rPr lang="en-US" dirty="0">
                <a:solidFill>
                  <a:srgbClr val="00B0F0"/>
                </a:solidFill>
              </a:rPr>
              <a:t>$name=$row["name"];</a:t>
            </a:r>
          </a:p>
          <a:p>
            <a:pPr algn="l" rtl="0">
              <a:lnSpc>
                <a:spcPct val="150000"/>
              </a:lnSpc>
            </a:pPr>
            <a:r>
              <a:rPr lang="en-US" dirty="0">
                <a:solidFill>
                  <a:srgbClr val="00B0F0"/>
                </a:solidFill>
              </a:rPr>
              <a:t>$</a:t>
            </a:r>
            <a:r>
              <a:rPr lang="en-US" dirty="0" err="1">
                <a:solidFill>
                  <a:srgbClr val="00B0F0"/>
                </a:solidFill>
              </a:rPr>
              <a:t>allel</a:t>
            </a:r>
            <a:r>
              <a:rPr lang="en-US" dirty="0">
                <a:solidFill>
                  <a:srgbClr val="00B0F0"/>
                </a:solidFill>
              </a:rPr>
              <a:t>=$row["</a:t>
            </a:r>
            <a:r>
              <a:rPr lang="en-US" dirty="0" err="1">
                <a:solidFill>
                  <a:srgbClr val="00B0F0"/>
                </a:solidFill>
              </a:rPr>
              <a:t>allel</a:t>
            </a:r>
            <a:r>
              <a:rPr lang="en-US" dirty="0">
                <a:solidFill>
                  <a:srgbClr val="00B0F0"/>
                </a:solidFill>
              </a:rPr>
              <a:t>"];</a:t>
            </a:r>
          </a:p>
          <a:p>
            <a:pPr algn="l" rtl="0">
              <a:lnSpc>
                <a:spcPct val="150000"/>
              </a:lnSpc>
            </a:pPr>
            <a:r>
              <a:rPr lang="en-US" dirty="0">
                <a:solidFill>
                  <a:srgbClr val="00B0F0"/>
                </a:solidFill>
              </a:rPr>
              <a:t>$form=$row["form"];</a:t>
            </a:r>
          </a:p>
          <a:p>
            <a:pPr algn="l" rtl="0">
              <a:lnSpc>
                <a:spcPct val="150000"/>
              </a:lnSpc>
            </a:pPr>
            <a:r>
              <a:rPr lang="en-US" dirty="0">
                <a:solidFill>
                  <a:srgbClr val="FFC000"/>
                </a:solidFill>
              </a:rPr>
              <a:t>$delete=</a:t>
            </a:r>
            <a:r>
              <a:rPr lang="en-US" dirty="0" err="1">
                <a:solidFill>
                  <a:srgbClr val="FFC000"/>
                </a:solidFill>
              </a:rPr>
              <a:t>mysql_query</a:t>
            </a:r>
            <a:r>
              <a:rPr lang="en-US" dirty="0">
                <a:solidFill>
                  <a:srgbClr val="FFC000"/>
                </a:solidFill>
              </a:rPr>
              <a:t>("delete from SNPs") or die (</a:t>
            </a:r>
            <a:r>
              <a:rPr lang="en-US" dirty="0" err="1">
                <a:solidFill>
                  <a:srgbClr val="FFC000"/>
                </a:solidFill>
              </a:rPr>
              <a:t>mysql_error</a:t>
            </a:r>
            <a:r>
              <a:rPr lang="en-US" dirty="0">
                <a:solidFill>
                  <a:srgbClr val="FFC000"/>
                </a:solidFill>
              </a:rPr>
              <a:t>());</a:t>
            </a:r>
          </a:p>
        </p:txBody>
      </p:sp>
    </p:spTree>
    <p:extLst>
      <p:ext uri="{BB962C8B-B14F-4D97-AF65-F5344CB8AC3E}">
        <p14:creationId xmlns:p14="http://schemas.microsoft.com/office/powerpoint/2010/main" val="1308716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F65A3BB-2176-E242-E0E6-69B26521CD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4" b="6713"/>
          <a:stretch/>
        </p:blipFill>
        <p:spPr>
          <a:xfrm>
            <a:off x="1277398" y="480646"/>
            <a:ext cx="9770013" cy="58967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47209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6B67A-6F8D-8D72-AF30-BE5F3BE35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247335"/>
          </a:xfrm>
        </p:spPr>
        <p:txBody>
          <a:bodyPr/>
          <a:lstStyle/>
          <a:p>
            <a:r>
              <a:rPr lang="en-US" b="1" dirty="0"/>
              <a:t>Server, </a:t>
            </a:r>
            <a:r>
              <a:rPr lang="en-US" dirty="0"/>
              <a:t>Linux or Windows</a:t>
            </a:r>
            <a:endParaRPr lang="fa-IR" b="1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A5BFAC0-DB78-E363-A64F-14039205E2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413" y="3004598"/>
            <a:ext cx="3699802" cy="2783110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ACF7288-25E3-D4CD-E948-CA1AD78D71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6395" y="2813538"/>
            <a:ext cx="5986415" cy="3165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19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9DB69-B5BD-405C-8B38-1661C60E2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Login </a:t>
            </a:r>
            <a:r>
              <a:rPr lang="en-US" dirty="0"/>
              <a:t>Server</a:t>
            </a:r>
            <a:r>
              <a:rPr lang="en-US" b="1" dirty="0"/>
              <a:t>:</a:t>
            </a:r>
            <a:endParaRPr lang="fa-IR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BA92E-6DAD-D0BB-311B-97C69C72C8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rtl="0">
              <a:buNone/>
            </a:pPr>
            <a:r>
              <a:rPr lang="en-US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Century Gothic" panose="020B0502020202020204" pitchFamily="34" charset="0"/>
                <a:cs typeface="+mj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www.genomicscenter.ir/cpanel</a:t>
            </a:r>
            <a:endParaRPr lang="en-US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  <a:latin typeface="Century Gothic" panose="020B0502020202020204" pitchFamily="34" charset="0"/>
              <a:cs typeface="+mj-cs"/>
            </a:endParaRPr>
          </a:p>
          <a:p>
            <a:pPr algn="l" rtl="0"/>
            <a:r>
              <a:rPr lang="en-US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Century Gothic" panose="020B0502020202020204" pitchFamily="34" charset="0"/>
                <a:cs typeface="+mj-cs"/>
              </a:rPr>
              <a:t>Username: </a:t>
            </a:r>
            <a:r>
              <a:rPr lang="en-US" dirty="0" err="1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Century Gothic" panose="020B0502020202020204" pitchFamily="34" charset="0"/>
                <a:cs typeface="+mj-cs"/>
              </a:rPr>
              <a:t>genomicscenter</a:t>
            </a:r>
            <a:endParaRPr lang="en-US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  <a:latin typeface="Century Gothic" panose="020B0502020202020204" pitchFamily="34" charset="0"/>
              <a:cs typeface="+mj-cs"/>
            </a:endParaRPr>
          </a:p>
          <a:p>
            <a:pPr algn="l" rtl="0"/>
            <a:r>
              <a:rPr lang="en-US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Century Gothic" panose="020B0502020202020204" pitchFamily="34" charset="0"/>
                <a:cs typeface="+mj-cs"/>
              </a:rPr>
              <a:t>Pass: Master5505</a:t>
            </a:r>
          </a:p>
          <a:p>
            <a:pPr marL="0" indent="0" algn="l" rtl="0">
              <a:buNone/>
            </a:pPr>
            <a:endParaRPr lang="en-US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  <a:latin typeface="Century Gothic" panose="020B0502020202020204" pitchFamily="34" charset="0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5D1B0D-0E61-6D6B-53B7-FBC035FF2E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2916" y="1901362"/>
            <a:ext cx="3252223" cy="3252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743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FD408-3AC6-8800-1032-CCF51E24E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09600"/>
            <a:ext cx="12192000" cy="1905000"/>
          </a:xfrm>
        </p:spPr>
        <p:txBody>
          <a:bodyPr/>
          <a:lstStyle/>
          <a:p>
            <a:pPr algn="ctr"/>
            <a:r>
              <a:rPr lang="en-US" b="1" dirty="0"/>
              <a:t>PHP </a:t>
            </a:r>
            <a:r>
              <a:rPr lang="en-US" dirty="0">
                <a:solidFill>
                  <a:srgbClr val="00B0F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</a:rPr>
              <a:t>My Love</a:t>
            </a:r>
            <a:endParaRPr lang="fa-IR" dirty="0">
              <a:solidFill>
                <a:srgbClr val="00B0F0"/>
              </a:solidFill>
              <a:effectLst>
                <a:glow rad="38100">
                  <a:schemeClr val="bg1">
                    <a:lumMod val="65000"/>
                    <a:lumOff val="35000"/>
                    <a:alpha val="40000"/>
                  </a:schemeClr>
                </a:glow>
              </a:effectLst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26A7E7D-971E-2419-049E-7A704D5AFB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634" y="2514600"/>
            <a:ext cx="5785555" cy="31242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A7A480-C927-1B91-25CE-A31DF5F8CE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380" y="978291"/>
            <a:ext cx="1167618" cy="11676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62C683-30D3-7D40-80FA-F125E14AA7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9806" y="2570564"/>
            <a:ext cx="1020726" cy="10451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4F7C4DD-40B8-DCFD-6A9B-FB4217EA20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9806" y="4076700"/>
            <a:ext cx="863674" cy="12185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5FEE25C-C8D5-9306-FBBD-8E02396D9E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4418" y="978291"/>
            <a:ext cx="1237807" cy="135694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E099688-0241-B6DA-B85C-C6F7C4888F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62" y="2514600"/>
            <a:ext cx="1237807" cy="123780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A8BCC1D-8C3D-3AB8-3442-DEC362A0FC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482" y="4533872"/>
            <a:ext cx="999438" cy="1123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619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DF094-97F4-3C58-4C14-40C822F14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3772" y="480060"/>
            <a:ext cx="9905998" cy="1905000"/>
          </a:xfrm>
        </p:spPr>
        <p:txBody>
          <a:bodyPr>
            <a:normAutofit/>
          </a:bodyPr>
          <a:lstStyle/>
          <a:p>
            <a:pPr algn="r"/>
            <a:r>
              <a:rPr lang="fa-IR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تاریخچه </a:t>
            </a:r>
            <a:r>
              <a:rPr lang="en-US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PHP</a:t>
            </a:r>
            <a:endParaRPr lang="fa-IR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F403B3-524D-13E2-284C-A87994B07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3772" y="3012245"/>
            <a:ext cx="10241280" cy="3365695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fa-I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زبان برنامه نویسی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PHP</a:t>
            </a:r>
            <a:r>
              <a:rPr lang="fa-I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در سال ۱۹۹۴ توسط فردی دانمارکی به نام راسموس لردورف (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Rasmus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Lerdorf</a:t>
            </a:r>
            <a:r>
              <a:rPr lang="fa-I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) معرفی شد. به گفته آقای لردورف ایشان در ابتدا قصد طراحی یک زبان برنامه نویسی جدید را نداشته است. وی برای انجام امور شخصی در حال نوشتن  یک سری کد و اسکریپت بوده، و کم کم با شکل و قالبی که به خود گرفته زبان برنامه نویسی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PHP</a:t>
            </a:r>
            <a:r>
              <a:rPr lang="fa-I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متولد شده است.</a:t>
            </a:r>
          </a:p>
          <a:p>
            <a:pPr algn="just">
              <a:lnSpc>
                <a:spcPct val="150000"/>
              </a:lnSpc>
            </a:pPr>
            <a:endParaRPr lang="fa-IR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algn="just">
              <a:lnSpc>
                <a:spcPct val="150000"/>
              </a:lnSpc>
            </a:pP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PHP</a:t>
            </a:r>
            <a:r>
              <a:rPr lang="fa-I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در ابتدا مخفف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Personal Home Page</a:t>
            </a:r>
            <a:r>
              <a:rPr lang="en-US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</a:t>
            </a:r>
            <a:r>
              <a:rPr lang="fa-I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(صفحه خانگی شخصی) بود. دلیل این نامگذاری نیز، انجام همان امور شخصی توسط آقای لردورف بود. بعدها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PHP</a:t>
            </a:r>
            <a:r>
              <a:rPr lang="fa-I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به شکل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Php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Hypertext Preprocessor</a:t>
            </a:r>
            <a:r>
              <a:rPr lang="en-US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</a:t>
            </a:r>
            <a:r>
              <a:rPr lang="fa-I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تغییر شکل یافت.</a:t>
            </a:r>
            <a:endParaRPr lang="en-US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algn="just">
              <a:lnSpc>
                <a:spcPct val="150000"/>
              </a:lnSpc>
            </a:pPr>
            <a:endParaRPr lang="en-US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algn="just">
              <a:lnSpc>
                <a:spcPct val="150000"/>
              </a:lnSpc>
            </a:pPr>
            <a:endParaRPr lang="fa-IR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26DBE3-694F-3A97-F1C8-198F79B382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3772" y="755137"/>
            <a:ext cx="2208628" cy="1354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7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C48197D-B7AE-7050-F26C-9A6EC3D83C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19" y="1888444"/>
            <a:ext cx="10032607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altLang="fa-IR" sz="20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زبان </a:t>
            </a:r>
            <a:r>
              <a:rPr kumimoji="0" lang="en-US" altLang="fa-IR" sz="20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PHP</a:t>
            </a:r>
            <a:r>
              <a:rPr kumimoji="0" lang="fa-IR" altLang="fa-IR" sz="20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در معماری های </a:t>
            </a:r>
            <a:r>
              <a:rPr kumimoji="0" lang="en-US" altLang="fa-IR" sz="20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Client-Server</a:t>
            </a:r>
            <a:r>
              <a:rPr kumimoji="0" lang="fa-IR" altLang="fa-IR" sz="20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(مشتری-خدمتگزار) در سمت سرور استفاده می شود. سرور ماشین و یا کامپیوتری است که خدمتی را به مشتری عرضه می کند. در معماری کلاینت-سرور ، کلاینت (برای مثال کامپیوتر ما) اطلاعات و یا خدمتی را از سرور درخواست (</a:t>
            </a:r>
            <a:r>
              <a:rPr kumimoji="0" lang="en-US" altLang="fa-IR" sz="20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Request</a:t>
            </a:r>
            <a:r>
              <a:rPr kumimoji="0" lang="fa-IR" altLang="fa-IR" sz="20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) می کند و سرور پس از دریافت این درخواست، آنرا بررسی و پردازش کرده ، پاسخ (</a:t>
            </a:r>
            <a:r>
              <a:rPr kumimoji="0" lang="en-US" altLang="fa-IR" sz="20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Response</a:t>
            </a:r>
            <a:r>
              <a:rPr kumimoji="0" lang="fa-IR" altLang="fa-IR" sz="20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) مناسب را به سمت کلاینت برمی گرداند.</a:t>
            </a:r>
            <a:endParaRPr kumimoji="0" lang="en-US" altLang="fa-IR" sz="2000" b="0" i="0" u="none" strike="noStrike" cap="none" normalizeH="0" baseline="0" dirty="0">
              <a:ln>
                <a:noFill/>
              </a:ln>
              <a:solidFill>
                <a:schemeClr val="tx1">
                  <a:lumMod val="95000"/>
                </a:schemeClr>
              </a:solidFill>
              <a:effectLst/>
              <a:cs typeface="B Zar" panose="00000400000000000000" pitchFamily="2" charset="-78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altLang="fa-IR" sz="2000" b="0" i="0" u="none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برای مثال وقتی ما در موتور جستجوگر گوگل عبارتی را نوشته و سرچ می کنیم، این عبارت از سمت ما (کلاینت) به سمت گوگل (سرور) ارسال شده و گوگل پس از پردازش آن (جستجو در بانک اطلاعاتی خود)، پاسخ مناسب (نتیجه جستجو) را برای ما ارسال می کند.</a:t>
            </a:r>
            <a:endParaRPr kumimoji="0" lang="en-US" altLang="fa-IR" sz="2000" b="0" i="0" u="none" strike="noStrike" cap="none" normalizeH="0" baseline="0" dirty="0">
              <a:ln>
                <a:noFill/>
              </a:ln>
              <a:solidFill>
                <a:schemeClr val="tx1">
                  <a:lumMod val="95000"/>
                </a:schemeClr>
              </a:solidFill>
              <a:effectLst/>
              <a:cs typeface="B Zar" panose="00000400000000000000" pitchFamily="2" charset="-78"/>
            </a:endParaRPr>
          </a:p>
        </p:txBody>
      </p:sp>
      <p:pic>
        <p:nvPicPr>
          <p:cNvPr id="1028" name="Picture 2">
            <a:extLst>
              <a:ext uri="{FF2B5EF4-FFF2-40B4-BE49-F238E27FC236}">
                <a16:creationId xmlns:a16="http://schemas.microsoft.com/office/drawing/2014/main" id="{9166AC2C-A7DC-B4E1-BDBC-07C5897B1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119" y="4294644"/>
            <a:ext cx="6697406" cy="2180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A26AC80-DC0E-52C1-28EC-4D1D085CEA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478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a-IR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12D702A-C54D-C399-2F06-09D4D0769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128" y="307680"/>
            <a:ext cx="9905998" cy="1369796"/>
          </a:xfrm>
        </p:spPr>
        <p:txBody>
          <a:bodyPr>
            <a:normAutofit/>
          </a:bodyPr>
          <a:lstStyle/>
          <a:p>
            <a:pPr algn="r"/>
            <a:r>
              <a:rPr lang="en-US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PHP </a:t>
            </a:r>
            <a:r>
              <a:rPr lang="fa-IR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یک زبان سمت سرور</a:t>
            </a:r>
            <a:endParaRPr lang="fa-IR" sz="44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89EF57C-EA4A-8532-C88C-577C416FEB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19" y="307680"/>
            <a:ext cx="1190305" cy="1190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792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A61B1-35AD-1967-BB02-612FBAD4E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182879"/>
            <a:ext cx="9905998" cy="1261403"/>
          </a:xfrm>
        </p:spPr>
        <p:txBody>
          <a:bodyPr>
            <a:normAutofit/>
          </a:bodyPr>
          <a:lstStyle/>
          <a:p>
            <a:pPr algn="r"/>
            <a:r>
              <a:rPr lang="fa-IR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چرا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PHP</a:t>
            </a:r>
            <a:r>
              <a:rPr lang="en-US" b="1" dirty="0">
                <a:effectLst/>
                <a:latin typeface="B Zar" panose="00000400000000000000" pitchFamily="2" charset="-78"/>
                <a:ea typeface="Calibri" panose="020F0502020204030204" pitchFamily="34" charset="0"/>
                <a:cs typeface="B Zar" panose="00000400000000000000" pitchFamily="2" charset="-78"/>
              </a:rPr>
              <a:t> </a:t>
            </a:r>
            <a:r>
              <a:rPr lang="fa-IR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؟</a:t>
            </a:r>
            <a:endParaRPr lang="fa-IR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63EE6-6A5A-3BFF-ADF6-A19DC1814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1" y="1392702"/>
            <a:ext cx="9905998" cy="4651717"/>
          </a:xfrm>
        </p:spPr>
        <p:txBody>
          <a:bodyPr>
            <a:normAutofit/>
          </a:bodyPr>
          <a:lstStyle/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fa-I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یکی از ویژگی های خوب 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PHP</a:t>
            </a:r>
            <a:r>
              <a:rPr lang="fa-I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سطح دسترسی به انواع پایگاه داده ها از جمله 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MySQL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, 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SQLite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, 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Oracle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,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SqlLite</a:t>
            </a:r>
            <a:r>
              <a:rPr lang="fa-I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و </a:t>
            </a:r>
            <a:r>
              <a:rPr lang="fa-I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…</a:t>
            </a:r>
            <a:r>
              <a:rPr lang="fa-I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می باشد.</a:t>
            </a: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marL="342900" lvl="0" indent="-342900" algn="just" rtl="1">
              <a:lnSpc>
                <a:spcPct val="107000"/>
              </a:lnSpc>
              <a:buFont typeface="+mj-lt"/>
              <a:buAutoNum type="arabicPeriod"/>
            </a:pPr>
            <a:r>
              <a:rPr lang="fa-I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اجرا بر روی 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Platform</a:t>
            </a:r>
            <a:r>
              <a:rPr lang="fa-I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های مختلف</a:t>
            </a: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marL="342900" lvl="0" indent="-342900" algn="just" rtl="1">
              <a:lnSpc>
                <a:spcPct val="107000"/>
              </a:lnSpc>
              <a:buFont typeface="+mj-lt"/>
              <a:buAutoNum type="arabicPeriod"/>
            </a:pPr>
            <a:r>
              <a:rPr lang="fa-I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برنامه نویسی شبکه با آن ساده و لذت بخش است.</a:t>
            </a: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marL="342900" lvl="0" indent="-342900" algn="just" rtl="1">
              <a:lnSpc>
                <a:spcPct val="107000"/>
              </a:lnSpc>
              <a:buFont typeface="+mj-lt"/>
              <a:buAutoNum type="arabicPeriod"/>
            </a:pPr>
            <a:r>
              <a:rPr lang="fa-I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در برنامه نویسی وب سریع و پرقدرت و امن است.</a:t>
            </a: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marL="342900" lvl="0" indent="-342900" algn="just" rtl="1">
              <a:lnSpc>
                <a:spcPct val="107000"/>
              </a:lnSpc>
              <a:buFont typeface="+mj-lt"/>
              <a:buAutoNum type="arabicPeriod"/>
            </a:pPr>
            <a:r>
              <a:rPr lang="fa-I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سرعت بالای آن در مقایسه با برنامه ی 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asp.net</a:t>
            </a: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marL="342900" lvl="0" indent="-342900" algn="just" rtl="1">
              <a:lnSpc>
                <a:spcPct val="107000"/>
              </a:lnSpc>
              <a:buFont typeface="+mj-lt"/>
              <a:buAutoNum type="arabicPeriod"/>
            </a:pPr>
            <a:r>
              <a:rPr lang="fa-I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قابلیت اجرایی بر روی انواع پلت فرم ها نظیر; 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Unix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, 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Linux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, 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Windows</a:t>
            </a:r>
            <a:r>
              <a:rPr lang="fa-I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و </a:t>
            </a:r>
            <a:r>
              <a:rPr lang="fa-I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…</a:t>
            </a: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marL="342900" lvl="0" indent="-342900" algn="just" rtl="1">
              <a:lnSpc>
                <a:spcPct val="107000"/>
              </a:lnSpc>
              <a:buFont typeface="+mj-lt"/>
              <a:buAutoNum type="arabicPeriod"/>
            </a:pPr>
            <a:r>
              <a:rPr lang="fa-I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زبان 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PHP</a:t>
            </a:r>
            <a:r>
              <a:rPr lang="fa-I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از لحاظ شی گرایی یک زبان کامل است.</a:t>
            </a: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marL="342900" lvl="0" indent="-342900" algn="just" rtl="1">
              <a:lnSpc>
                <a:spcPct val="107000"/>
              </a:lnSpc>
              <a:buFont typeface="+mj-lt"/>
              <a:buAutoNum type="arabicPeriod"/>
            </a:pPr>
            <a:r>
              <a:rPr lang="fa-I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توجه داشته باشید 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PHP</a:t>
            </a:r>
            <a:r>
              <a:rPr lang="fa-I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در استفاده بهینه از منابع و حافظه نمونه است.</a:t>
            </a: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marL="342900" lvl="0" indent="-342900" algn="just" rtl="1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a-I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پی اچ پی رایگان و 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Open Source</a:t>
            </a:r>
            <a:r>
              <a:rPr lang="fa-I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می باشد.</a:t>
            </a: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B9ECDB-3841-4FEE-8555-7F3BEF2749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11416"/>
            <a:ext cx="4359349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404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50F02-317F-6A12-1122-4327B14DC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1"/>
            <a:ext cx="9905998" cy="1303606"/>
          </a:xfrm>
        </p:spPr>
        <p:txBody>
          <a:bodyPr>
            <a:normAutofit/>
          </a:bodyPr>
          <a:lstStyle/>
          <a:p>
            <a:pPr algn="r"/>
            <a:r>
              <a:rPr lang="fa-IR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وب سرویس دهنده های مهم ساخته شده با </a:t>
            </a:r>
            <a:r>
              <a:rPr lang="en-US" sz="2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php</a:t>
            </a:r>
            <a:endParaRPr lang="fa-IR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0E35B-6900-4C2C-F49A-13EB04E7B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913207"/>
            <a:ext cx="9905998" cy="3877994"/>
          </a:xfrm>
        </p:spPr>
        <p:txBody>
          <a:bodyPr>
            <a:normAutofit fontScale="85000" lnSpcReduction="10000"/>
          </a:bodyPr>
          <a:lstStyle/>
          <a:p>
            <a:pPr marL="0" indent="0" algn="r">
              <a:lnSpc>
                <a:spcPct val="200000"/>
              </a:lnSpc>
              <a:spcAft>
                <a:spcPts val="800"/>
              </a:spcAft>
              <a:buNone/>
            </a:pPr>
            <a:r>
              <a:rPr lang="fa-IR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در زیر لیستی از وب سایت های مهم و معتبری که در برنامه نویسی سمت سرور خود از زبان </a:t>
            </a:r>
            <a:r>
              <a:rPr lang="en-US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PHP</a:t>
            </a:r>
            <a:r>
              <a:rPr lang="fa-IR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B Zar" panose="00000400000000000000" pitchFamily="2" charset="-78"/>
              </a:rPr>
              <a:t> استفاده کرده اند، آورده شده است. </a:t>
            </a:r>
            <a:endParaRPr lang="en-US" sz="2200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marL="342900" lvl="0" indent="-342900" algn="r">
              <a:lnSpc>
                <a:spcPct val="20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Google.com</a:t>
            </a: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marL="342900" lvl="0" indent="-342900" algn="r">
              <a:lnSpc>
                <a:spcPct val="20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Facebook.com</a:t>
            </a: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marL="342900" lvl="0" indent="-342900" algn="r">
              <a:lnSpc>
                <a:spcPct val="20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Yahoo.com</a:t>
            </a: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marL="342900" lvl="0" indent="-342900" algn="r">
              <a:lnSpc>
                <a:spcPct val="20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Wikipedia.org</a:t>
            </a: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 marL="342900" lvl="0" indent="-342900" algn="r">
              <a:lnSpc>
                <a:spcPct val="20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WordPress.org</a:t>
            </a: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B Zar" panose="00000400000000000000" pitchFamily="2" charset="-78"/>
            </a:endParaRPr>
          </a:p>
          <a:p>
            <a:pPr>
              <a:lnSpc>
                <a:spcPct val="200000"/>
              </a:lnSpc>
            </a:pPr>
            <a:endParaRPr lang="fa-I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351E55-C28A-1539-424F-903899FD1A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844" y="3068931"/>
            <a:ext cx="3179468" cy="3179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533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Mesh</Template>
  <TotalTime>1184</TotalTime>
  <Words>1133</Words>
  <Application>Microsoft Office PowerPoint</Application>
  <PresentationFormat>Widescreen</PresentationFormat>
  <Paragraphs>75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B Zar</vt:lpstr>
      <vt:lpstr>Calibri</vt:lpstr>
      <vt:lpstr>Calibri Light</vt:lpstr>
      <vt:lpstr>Century Gothic</vt:lpstr>
      <vt:lpstr>Microsoft Tai Le</vt:lpstr>
      <vt:lpstr>Symbol</vt:lpstr>
      <vt:lpstr>Mesh</vt:lpstr>
      <vt:lpstr>PharmaCoGenomics</vt:lpstr>
      <vt:lpstr>PowerPoint Presentation</vt:lpstr>
      <vt:lpstr>Server, Linux or Windows</vt:lpstr>
      <vt:lpstr>Login Server:</vt:lpstr>
      <vt:lpstr>PHP My Love</vt:lpstr>
      <vt:lpstr>تاریخچه PHP</vt:lpstr>
      <vt:lpstr>PHP یک زبان سمت سرور</vt:lpstr>
      <vt:lpstr>چراPHP ؟</vt:lpstr>
      <vt:lpstr>وب سرویس دهنده های مهم ساخته شده با php</vt:lpstr>
      <vt:lpstr>نوشتن اولین برنامه به زبان PHP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PharmaCoGenomics</dc:title>
  <dc:creator>Majid Mesgartehrani</dc:creator>
  <cp:lastModifiedBy>Majid Mesgartehrani</cp:lastModifiedBy>
  <cp:revision>14</cp:revision>
  <dcterms:created xsi:type="dcterms:W3CDTF">2024-02-18T09:09:47Z</dcterms:created>
  <dcterms:modified xsi:type="dcterms:W3CDTF">2024-02-26T09:35:32Z</dcterms:modified>
</cp:coreProperties>
</file>